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0"/>
  </p:notesMasterIdLst>
  <p:sldIdLst>
    <p:sldId id="256" r:id="rId5"/>
    <p:sldId id="428" r:id="rId6"/>
    <p:sldId id="438" r:id="rId7"/>
    <p:sldId id="439" r:id="rId8"/>
    <p:sldId id="426" r:id="rId9"/>
  </p:sldIdLst>
  <p:sldSz cx="9144000" cy="6858000" type="screen4x3"/>
  <p:notesSz cx="6797675" cy="987425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80" d="100"/>
          <a:sy n="80" d="100"/>
        </p:scale>
        <p:origin x="-100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1/16/2014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4.xml"/><Relationship Id="rId4" Type="http://schemas.openxmlformats.org/officeDocument/2006/relationships/hyperlink" Target="https://cloud01.lpplus.net/schools/BrookeWeston/Subjects/InformationTechnology/CambridgeNationalslevel2/Unit%206/R006%20Unit%206%20-%20LO1%20Cambridge%20L2.swf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-117500"/>
            <a:ext cx="8229600" cy="857256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rcRect b="25660"/>
          <a:stretch>
            <a:fillRect/>
          </a:stretch>
        </p:blipFill>
        <p:spPr>
          <a:xfrm>
            <a:off x="7146496" y="128507"/>
            <a:ext cx="1890000" cy="504056"/>
          </a:xfrm>
          <a:prstGeom prst="rect">
            <a:avLst/>
          </a:prstGeom>
        </p:spPr>
      </p:pic>
      <p:sp>
        <p:nvSpPr>
          <p:cNvPr id="4" name="Round Same Side Corner Rectangle 3">
            <a:hlinkClick r:id="rId3" action="ppaction://hlinksldjump"/>
          </p:cNvPr>
          <p:cNvSpPr/>
          <p:nvPr userDrawn="1"/>
        </p:nvSpPr>
        <p:spPr>
          <a:xfrm>
            <a:off x="2567739" y="720054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</a:t>
            </a:r>
            <a:endParaRPr lang="en-GB" b="1" dirty="0"/>
          </a:p>
        </p:txBody>
      </p:sp>
      <p:sp>
        <p:nvSpPr>
          <p:cNvPr id="5" name="Round Same Side Corner Rectangle 4">
            <a:hlinkClick r:id="rId4"/>
          </p:cNvPr>
          <p:cNvSpPr/>
          <p:nvPr userDrawn="1"/>
        </p:nvSpPr>
        <p:spPr>
          <a:xfrm>
            <a:off x="311404" y="717964"/>
            <a:ext cx="1643074" cy="357190"/>
          </a:xfrm>
          <a:prstGeom prst="round2Same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Assignment</a:t>
            </a:r>
            <a:endParaRPr lang="en-GB" b="1" dirty="0"/>
          </a:p>
        </p:txBody>
      </p:sp>
      <p:sp>
        <p:nvSpPr>
          <p:cNvPr id="7" name="Round Same Side Corner Rectangle 6">
            <a:hlinkClick r:id="rId5" action="ppaction://hlinksldjump"/>
          </p:cNvPr>
          <p:cNvSpPr/>
          <p:nvPr userDrawn="1"/>
        </p:nvSpPr>
        <p:spPr>
          <a:xfrm>
            <a:off x="3035747" y="719296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2</a:t>
            </a:r>
            <a:endParaRPr lang="en-GB" b="1" dirty="0"/>
          </a:p>
        </p:txBody>
      </p:sp>
      <p:sp>
        <p:nvSpPr>
          <p:cNvPr id="8" name="Round Same Side Corner Rectangle 7">
            <a:hlinkClick r:id="rId6" action="ppaction://hlinksldjump"/>
          </p:cNvPr>
          <p:cNvSpPr/>
          <p:nvPr userDrawn="1"/>
        </p:nvSpPr>
        <p:spPr>
          <a:xfrm>
            <a:off x="2027211" y="720054"/>
            <a:ext cx="468519" cy="357190"/>
          </a:xfrm>
          <a:prstGeom prst="round2Same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LO3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8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-117500"/>
            <a:ext cx="8229600" cy="857256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rcRect b="25660"/>
          <a:stretch>
            <a:fillRect/>
          </a:stretch>
        </p:blipFill>
        <p:spPr>
          <a:xfrm>
            <a:off x="7146496" y="128507"/>
            <a:ext cx="1890000" cy="504056"/>
          </a:xfrm>
          <a:prstGeom prst="rect">
            <a:avLst/>
          </a:prstGeom>
        </p:spPr>
      </p:pic>
      <p:sp>
        <p:nvSpPr>
          <p:cNvPr id="4" name="Round Same Side Corner Rectangle 3">
            <a:hlinkClick r:id="" action="ppaction://noaction"/>
          </p:cNvPr>
          <p:cNvSpPr/>
          <p:nvPr userDrawn="1"/>
        </p:nvSpPr>
        <p:spPr>
          <a:xfrm>
            <a:off x="3312750" y="720054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12</a:t>
            </a:r>
            <a:endParaRPr lang="en-GB" b="1" dirty="0"/>
          </a:p>
        </p:txBody>
      </p:sp>
      <p:sp>
        <p:nvSpPr>
          <p:cNvPr id="5" name="Round Same Side Corner Rectangle 4">
            <a:hlinkClick r:id="rId3" action="ppaction://hlinksldjump"/>
          </p:cNvPr>
          <p:cNvSpPr/>
          <p:nvPr userDrawn="1"/>
        </p:nvSpPr>
        <p:spPr>
          <a:xfrm>
            <a:off x="311404" y="717964"/>
            <a:ext cx="1643074" cy="357190"/>
          </a:xfrm>
          <a:prstGeom prst="round2Same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Assignment</a:t>
            </a:r>
            <a:endParaRPr lang="en-GB" b="1" dirty="0"/>
          </a:p>
        </p:txBody>
      </p:sp>
      <p:sp>
        <p:nvSpPr>
          <p:cNvPr id="8" name="Round Same Side Corner Rectangle 7">
            <a:hlinkClick r:id="rId3" action="ppaction://hlinksldjump"/>
          </p:cNvPr>
          <p:cNvSpPr/>
          <p:nvPr userDrawn="1"/>
        </p:nvSpPr>
        <p:spPr>
          <a:xfrm>
            <a:off x="2027211" y="720054"/>
            <a:ext cx="468519" cy="357190"/>
          </a:xfrm>
          <a:prstGeom prst="round2Same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LO1</a:t>
            </a:r>
            <a:endParaRPr lang="en-GB" sz="1400" b="1" dirty="0"/>
          </a:p>
        </p:txBody>
      </p:sp>
      <p:sp>
        <p:nvSpPr>
          <p:cNvPr id="7" name="Round Same Side Corner Rectangle 6">
            <a:hlinkClick r:id="" action="ppaction://noaction"/>
          </p:cNvPr>
          <p:cNvSpPr/>
          <p:nvPr userDrawn="1"/>
        </p:nvSpPr>
        <p:spPr>
          <a:xfrm>
            <a:off x="3780758" y="72832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13</a:t>
            </a:r>
            <a:endParaRPr lang="en-GB" b="1" dirty="0"/>
          </a:p>
        </p:txBody>
      </p:sp>
      <p:sp>
        <p:nvSpPr>
          <p:cNvPr id="10" name="Round Same Side Corner Rectangle 9">
            <a:hlinkClick r:id="" action="ppaction://noaction"/>
          </p:cNvPr>
          <p:cNvSpPr/>
          <p:nvPr userDrawn="1"/>
        </p:nvSpPr>
        <p:spPr>
          <a:xfrm>
            <a:off x="4248766" y="72832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14</a:t>
            </a:r>
            <a:endParaRPr lang="en-GB" b="1" dirty="0"/>
          </a:p>
        </p:txBody>
      </p:sp>
      <p:sp>
        <p:nvSpPr>
          <p:cNvPr id="11" name="Round Same Side Corner Rectangle 10">
            <a:hlinkClick r:id="" action="ppaction://noaction"/>
          </p:cNvPr>
          <p:cNvSpPr/>
          <p:nvPr userDrawn="1"/>
        </p:nvSpPr>
        <p:spPr>
          <a:xfrm>
            <a:off x="4716862" y="72832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15</a:t>
            </a:r>
            <a:endParaRPr lang="en-GB" b="1" dirty="0"/>
          </a:p>
        </p:txBody>
      </p:sp>
      <p:sp>
        <p:nvSpPr>
          <p:cNvPr id="12" name="Round Same Side Corner Rectangle 11">
            <a:hlinkClick r:id="" action="ppaction://noaction"/>
          </p:cNvPr>
          <p:cNvSpPr/>
          <p:nvPr userDrawn="1"/>
        </p:nvSpPr>
        <p:spPr>
          <a:xfrm>
            <a:off x="5195564" y="72907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16</a:t>
            </a:r>
            <a:endParaRPr lang="en-GB" b="1" dirty="0"/>
          </a:p>
        </p:txBody>
      </p:sp>
      <p:sp>
        <p:nvSpPr>
          <p:cNvPr id="16" name="Round Same Side Corner Rectangle 15">
            <a:hlinkClick r:id="" action="ppaction://noaction"/>
          </p:cNvPr>
          <p:cNvSpPr/>
          <p:nvPr userDrawn="1"/>
        </p:nvSpPr>
        <p:spPr>
          <a:xfrm>
            <a:off x="5663995" y="72907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17</a:t>
            </a:r>
            <a:endParaRPr lang="en-GB" b="1" dirty="0"/>
          </a:p>
        </p:txBody>
      </p:sp>
      <p:sp>
        <p:nvSpPr>
          <p:cNvPr id="17" name="Round Same Side Corner Rectangle 16">
            <a:hlinkClick r:id="" action="ppaction://noaction"/>
          </p:cNvPr>
          <p:cNvSpPr/>
          <p:nvPr userDrawn="1"/>
        </p:nvSpPr>
        <p:spPr>
          <a:xfrm>
            <a:off x="6132426" y="72907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18</a:t>
            </a:r>
            <a:endParaRPr lang="en-GB" b="1" dirty="0"/>
          </a:p>
        </p:txBody>
      </p:sp>
      <p:sp>
        <p:nvSpPr>
          <p:cNvPr id="20" name="Round Same Side Corner Rectangle 19">
            <a:hlinkClick r:id="rId4" action="ppaction://hlinksldjump"/>
          </p:cNvPr>
          <p:cNvSpPr/>
          <p:nvPr userDrawn="1"/>
        </p:nvSpPr>
        <p:spPr>
          <a:xfrm>
            <a:off x="2567651" y="729079"/>
            <a:ext cx="672668" cy="357190"/>
          </a:xfrm>
          <a:prstGeom prst="round2Same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1-11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54197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ss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-117500"/>
            <a:ext cx="8229600" cy="857256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rcRect b="25660"/>
          <a:stretch>
            <a:fillRect/>
          </a:stretch>
        </p:blipFill>
        <p:spPr>
          <a:xfrm>
            <a:off x="7146496" y="128507"/>
            <a:ext cx="189000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8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28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2984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2867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11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5" r:id="rId6"/>
    <p:sldLayoutId id="2147483704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hyperlink" Target="https://cloud01.lpplus.net/schools/BrookeWeston/Subjects/InformationTechnology/CambridgeNationalslevel2/Unit%206/R006-%20Model%20Assignment%20for%20Learners.doc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949280"/>
            <a:ext cx="8208912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29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R006 – Creating Digital Images</a:t>
            </a:r>
            <a:endParaRPr lang="en-GB" sz="29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8"/>
          </a:xfrm>
        </p:spPr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0" t="29467" r="24579" b="57753"/>
          <a:stretch/>
        </p:blipFill>
        <p:spPr bwMode="auto">
          <a:xfrm>
            <a:off x="223440" y="122832"/>
            <a:ext cx="8620157" cy="13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9071" y="2006930"/>
            <a:ext cx="6785857" cy="2434440"/>
          </a:xfrm>
          <a:prstGeom prst="rect">
            <a:avLst/>
          </a:prstGeom>
        </p:spPr>
      </p:pic>
      <p:sp>
        <p:nvSpPr>
          <p:cNvPr id="9" name="Footer Placeholder 18"/>
          <p:cNvSpPr txBox="1">
            <a:spLocks/>
          </p:cNvSpPr>
          <p:nvPr/>
        </p:nvSpPr>
        <p:spPr>
          <a:xfrm>
            <a:off x="25583" y="6592267"/>
            <a:ext cx="9719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2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ICT Dept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2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" name="Picture 2" descr="G:\Brooke Weston Logos\Bitmap Images\Logo Only\BW Logo 2007 Shape GIF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14" y="5805264"/>
            <a:ext cx="851177" cy="85117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25097" t="23344" r="24464" b="66320"/>
          <a:stretch>
            <a:fillRect/>
          </a:stretch>
        </p:blipFill>
        <p:spPr bwMode="auto">
          <a:xfrm>
            <a:off x="179512" y="116632"/>
            <a:ext cx="87849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</a:t>
            </a:r>
            <a:r>
              <a:rPr lang="en-GB" sz="3600" dirty="0" smtClean="0"/>
              <a:t>Outcome </a:t>
            </a:r>
            <a:r>
              <a:rPr lang="en-GB" sz="3600" dirty="0" smtClean="0"/>
              <a:t>3 </a:t>
            </a:r>
            <a:r>
              <a:rPr lang="en-GB" sz="3600" dirty="0" smtClean="0"/>
              <a:t>– Assignment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89967"/>
              </p:ext>
            </p:extLst>
          </p:nvPr>
        </p:nvGraphicFramePr>
        <p:xfrm>
          <a:off x="6408514" y="2060848"/>
          <a:ext cx="2411958" cy="18814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11958"/>
              </a:tblGrid>
              <a:tr h="35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tx1"/>
                      </a:fgClr>
                      <a:bgClr>
                        <a:schemeClr val="accent3">
                          <a:lumMod val="50000"/>
                        </a:schemeClr>
                      </a:bgClr>
                    </a:pattFill>
                  </a:tcPr>
                </a:tc>
              </a:tr>
              <a:tr h="399918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Target Audience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Appropriate Software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Clear Evidence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Appropriate Choices</a:t>
                      </a:r>
                    </a:p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Think Ab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6520"/>
            <a:ext cx="1876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LO3: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</a:rPr>
              <a:t>Store and present your digital entry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You need to complete the following tasks in order to effectively create the digital image for ‘Progress Media’.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087211"/>
              </p:ext>
            </p:extLst>
          </p:nvPr>
        </p:nvGraphicFramePr>
        <p:xfrm>
          <a:off x="395536" y="1988840"/>
          <a:ext cx="5904656" cy="3015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4"/>
                <a:gridCol w="5623482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Assignment Tasks (P, M, D)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latin typeface="Calibri" pitchFamily="34" charset="0"/>
                          <a:cs typeface="Calibri" pitchFamily="34" charset="0"/>
                        </a:rPr>
                        <a:t>Read over the </a:t>
                      </a:r>
                      <a:r>
                        <a:rPr lang="en-GB" sz="1400" baseline="0" dirty="0" smtClean="0">
                          <a:latin typeface="Calibri" pitchFamily="34" charset="0"/>
                          <a:cs typeface="Calibri" pitchFamily="34" charset="0"/>
                          <a:hlinkClick r:id="rId5"/>
                        </a:rPr>
                        <a:t>assignment brief</a:t>
                      </a:r>
                      <a:r>
                        <a:rPr lang="en-GB" sz="1400" baseline="0" dirty="0" smtClean="0">
                          <a:latin typeface="Calibri" pitchFamily="34" charset="0"/>
                          <a:cs typeface="Calibri" pitchFamily="34" charset="0"/>
                        </a:rPr>
                        <a:t> provided by </a:t>
                      </a:r>
                      <a:r>
                        <a:rPr lang="en-GB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‘Progress Media’</a:t>
                      </a:r>
                      <a:r>
                        <a:rPr lang="en-GB" sz="1400" baseline="0" dirty="0" smtClean="0"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You have been asked to create a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Digital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Image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and will need to: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kern="1200" baseline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Specify a solution for the competition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Create your competition entry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Store and present your digital entry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endParaRPr kumimoji="0" lang="en-GB" sz="1400" kern="1200" baseline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In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Learning Outcome 3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, Store and present your image(s):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You will need to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store</a:t>
                      </a: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your files, so they can be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easily located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Present your image(s) in an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appropriate format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GB" sz="600" baseline="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/>
                </a:tc>
              </a:tr>
              <a:tr h="300675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" name="Picture 25" descr="download-button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5155" y="5781642"/>
            <a:ext cx="795317" cy="8157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52843"/>
            <a:ext cx="139732" cy="1397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3404492"/>
            <a:ext cx="139732" cy="1397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56899"/>
            <a:ext cx="139732" cy="139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17646"/>
            <a:ext cx="139732" cy="1397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4669295"/>
            <a:ext cx="139732" cy="1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76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Outcome </a:t>
            </a:r>
            <a:r>
              <a:rPr lang="en-GB" sz="3600" dirty="0" smtClean="0"/>
              <a:t>3 </a:t>
            </a:r>
            <a:r>
              <a:rPr lang="en-GB" sz="3600" dirty="0" smtClean="0"/>
              <a:t>– Task 1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918876"/>
              </p:ext>
            </p:extLst>
          </p:nvPr>
        </p:nvGraphicFramePr>
        <p:xfrm>
          <a:off x="6408514" y="2060848"/>
          <a:ext cx="2411958" cy="29939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11958"/>
              </a:tblGrid>
              <a:tr h="35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tx1"/>
                      </a:fgClr>
                      <a:bgClr>
                        <a:schemeClr val="accent3">
                          <a:lumMod val="50000"/>
                        </a:schemeClr>
                      </a:bgClr>
                    </a:pattFill>
                  </a:tcPr>
                </a:tc>
              </a:tr>
              <a:tr h="399918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Good Names and Location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File Formats i.e. JPG, GIF, BMP, PNG, DDP, etc.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Appropriate Choices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Suitable File Formats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Effective Choices (D)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Consistent File Names (D)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Appropriate File Formats (D)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GB" sz="1400" baseline="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Think Ab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6520"/>
            <a:ext cx="1876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LO3: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Be able to s</a:t>
            </a:r>
            <a:r>
              <a:rPr lang="en-GB" sz="1600" dirty="0">
                <a:latin typeface="Calibri" pitchFamily="34" charset="0"/>
              </a:rPr>
              <a:t>tore, retrieve and present digital images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You need to complete the following tasks in order to effectively create the digital image for ‘Progress Media’.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755765"/>
              </p:ext>
            </p:extLst>
          </p:nvPr>
        </p:nvGraphicFramePr>
        <p:xfrm>
          <a:off x="395536" y="2000732"/>
          <a:ext cx="5904656" cy="443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4"/>
                <a:gridCol w="5623482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Task 1 (P, M, 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You now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need to store, retrieve and present your digital image(s)</a:t>
                      </a: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Provide evidence of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storing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the digital image(s) used for the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working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files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final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output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4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This should include reference to: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Naming of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files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folders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Description of the various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file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formats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stored</a:t>
                      </a:r>
                    </a:p>
                    <a:p>
                      <a:endParaRPr kumimoji="0" lang="en-GB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Merit and 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Provide evidence of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appropriate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names and suitable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file formats 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used for </a:t>
                      </a:r>
                      <a:r>
                        <a:rPr lang="en-GB" sz="1400" b="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working</a:t>
                      </a:r>
                      <a:r>
                        <a:rPr lang="en-GB" sz="1400" b="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files and final output.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Provide evidence of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effective </a:t>
                      </a:r>
                      <a:r>
                        <a:rPr lang="en-GB" sz="1400" b="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and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consistent 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names and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appropriate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file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formats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used for </a:t>
                      </a:r>
                      <a:r>
                        <a:rPr lang="en-GB" sz="1400" b="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working</a:t>
                      </a:r>
                      <a:r>
                        <a:rPr lang="en-GB" sz="1400" b="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files and final output.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41582"/>
            <a:ext cx="139732" cy="139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4093231"/>
            <a:ext cx="139732" cy="1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896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Outcome </a:t>
            </a:r>
            <a:r>
              <a:rPr lang="en-GB" sz="3600" dirty="0" smtClean="0"/>
              <a:t>3 </a:t>
            </a:r>
            <a:r>
              <a:rPr lang="en-GB" sz="3600" dirty="0" smtClean="0"/>
              <a:t>– Task 2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87185"/>
              </p:ext>
            </p:extLst>
          </p:nvPr>
        </p:nvGraphicFramePr>
        <p:xfrm>
          <a:off x="6408514" y="2060848"/>
          <a:ext cx="2411958" cy="34816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11958"/>
              </a:tblGrid>
              <a:tr h="35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tx1"/>
                      </a:fgClr>
                      <a:bgClr>
                        <a:schemeClr val="accent3">
                          <a:lumMod val="50000"/>
                        </a:schemeClr>
                      </a:bgClr>
                    </a:pattFill>
                  </a:tcPr>
                </a:tc>
              </a:tr>
              <a:tr h="399918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Basic Explanation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Clear Explanation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Effect of:</a:t>
                      </a:r>
                      <a:b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 </a:t>
                      </a:r>
                      <a:r>
                        <a:rPr lang="en-GB" sz="1400" b="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</a:t>
                      </a:r>
                      <a:r>
                        <a:rPr lang="en-GB" sz="1400" b="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ize</a:t>
                      </a:r>
                      <a:br>
                        <a:rPr lang="en-GB" sz="1400" b="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lang="en-GB" sz="1400" b="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Resolution</a:t>
                      </a:r>
                      <a:br>
                        <a:rPr lang="en-GB" sz="1400" b="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lang="en-GB" sz="1400" b="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Medium</a:t>
                      </a:r>
                      <a:br>
                        <a:rPr lang="en-GB" sz="1400" b="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lang="en-GB" sz="1400" b="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Colour</a:t>
                      </a:r>
                      <a:endParaRPr lang="en-GB" sz="1400" b="0" baseline="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Effective &amp; Appropriate (D)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Impact of File Formats on:</a:t>
                      </a:r>
                      <a:b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 Image Size</a:t>
                      </a:r>
                      <a:b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 Image Quality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GB" sz="1400" baseline="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Think Ab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6520"/>
            <a:ext cx="1876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LO3: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Be able to s</a:t>
            </a:r>
            <a:r>
              <a:rPr lang="en-GB" sz="1600" dirty="0" smtClean="0">
                <a:latin typeface="Calibri" pitchFamily="34" charset="0"/>
              </a:rPr>
              <a:t>tore, retrieve and present digital images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You need to complete the following tasks in order to effectively create the digital image for ‘Progress Media’.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04348"/>
              </p:ext>
            </p:extLst>
          </p:nvPr>
        </p:nvGraphicFramePr>
        <p:xfrm>
          <a:off x="395536" y="2000732"/>
          <a:ext cx="5904656" cy="4221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4"/>
                <a:gridCol w="5623482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Task 2 (P, M, 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You now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need to store, retrieve and present your digital image(s)</a:t>
                      </a: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Use a presentation to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Present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your final image(s) to the client.</a:t>
                      </a:r>
                    </a:p>
                    <a:p>
                      <a:endParaRPr lang="en-GB" sz="14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This should include consideration of: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Final Image and why it is appropriate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Review of how your image meets the success criteria</a:t>
                      </a:r>
                    </a:p>
                    <a:p>
                      <a:endParaRPr kumimoji="0" lang="en-GB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Merit and 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Present your final image(s)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clearly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indicating the effects of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resolution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medium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colour</a:t>
                      </a:r>
                      <a:r>
                        <a:rPr lang="en-GB" sz="1400" b="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GB" sz="1400" b="1" kern="1200" baseline="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The presentation should be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effective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accurate information and the impact of the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file formats 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image size 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quality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GB" sz="1400" b="0" kern="1200" baseline="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33149"/>
            <a:ext cx="139732" cy="139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3884798"/>
            <a:ext cx="139732" cy="1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021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1"/>
          <p:cNvSpPr txBox="1">
            <a:spLocks/>
          </p:cNvSpPr>
          <p:nvPr/>
        </p:nvSpPr>
        <p:spPr>
          <a:xfrm>
            <a:off x="219621" y="1092845"/>
            <a:ext cx="8715375" cy="500789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952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AO1 – Assessment (P, M, D)</a:t>
            </a:r>
            <a:endParaRPr lang="en-GB" sz="3200" b="1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214343" y="1085402"/>
            <a:ext cx="8715375" cy="5583958"/>
          </a:xfr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95250" indent="0">
              <a:buNone/>
            </a:pPr>
            <a:endParaRPr lang="en-GB" sz="1700" dirty="0" smtClean="0"/>
          </a:p>
        </p:txBody>
      </p:sp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251520" y="1124744"/>
          <a:ext cx="7200800" cy="4896542"/>
        </p:xfrm>
        <a:graphic>
          <a:graphicData uri="http://schemas.openxmlformats.org/drawingml/2006/table">
            <a:tbl>
              <a:tblPr/>
              <a:tblGrid>
                <a:gridCol w="663364"/>
                <a:gridCol w="5018982"/>
                <a:gridCol w="761565"/>
                <a:gridCol w="756889"/>
              </a:tblGrid>
              <a:tr h="183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Task</a:t>
                      </a: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Activities</a:t>
                      </a: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Student</a:t>
                      </a: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Peer</a:t>
                      </a: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261441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Create an appropriate Bitmap and Vector graphic for BW Travel</a:t>
                      </a: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2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7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5386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  <p:tag name="ISPRING_RESOURCE_PATHS_HASH_PRESENTER" val="d74cba5e1a18f314d96d4fc2ab4e283d7ef323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eWeston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DD945F-B7B0-4691-A0D0-E2EAD6DA23B3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BrookeWeston</Template>
  <TotalTime>24534</TotalTime>
  <Words>503</Words>
  <Application>Microsoft Office PowerPoint</Application>
  <PresentationFormat>On-screen Show (4:3)</PresentationFormat>
  <Paragraphs>90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BrookeWeston</vt:lpstr>
      <vt:lpstr>Welcome</vt:lpstr>
      <vt:lpstr>Learning Outcome 3 – Assignment</vt:lpstr>
      <vt:lpstr>Learning Outcome 3 – Task 1</vt:lpstr>
      <vt:lpstr>Learning Outcome 3 – Task 2</vt:lpstr>
      <vt:lpstr>AO1 – Assessment (P, M, D)</vt:lpstr>
    </vt:vector>
  </TitlesOfParts>
  <Company>Brooke Weston CTC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R006 Unit 6 - LO3 Cambridge L2</dc:title>
  <dc:subject>eBusiness</dc:subject>
  <dc:creator>KPA</dc:creator>
  <cp:lastModifiedBy>Shaun Strydom</cp:lastModifiedBy>
  <cp:revision>1113</cp:revision>
  <cp:lastPrinted>2012-09-28T14:36:43Z</cp:lastPrinted>
  <dcterms:created xsi:type="dcterms:W3CDTF">2008-03-12T11:01:44Z</dcterms:created>
  <dcterms:modified xsi:type="dcterms:W3CDTF">2014-01-16T14:55:37Z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Brooke Weston Academy</vt:lpwstr>
  </property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